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65" r:id="rId1"/>
  </p:sldMasterIdLst>
  <p:sldIdLst>
    <p:sldId id="256" r:id="rId2"/>
    <p:sldId id="264" r:id="rId3"/>
    <p:sldId id="258" r:id="rId4"/>
    <p:sldId id="259" r:id="rId5"/>
    <p:sldId id="260" r:id="rId6"/>
    <p:sldId id="266" r:id="rId7"/>
  </p:sldIdLst>
  <p:sldSz cx="12192000" cy="6858000"/>
  <p:notesSz cx="7023100" cy="9309100"/>
  <p:embeddedFontLst>
    <p:embeddedFont>
      <p:font typeface="Gill Sans MT" panose="020B0502020104020203" pitchFamily="34" charset="0"/>
      <p:regular r:id="rId8"/>
      <p:bold r:id="rId9"/>
      <p:italic r:id="rId10"/>
      <p:boldItalic r:id="rId11"/>
    </p:embeddedFont>
    <p:embeddedFont>
      <p:font typeface="TH SarabunIT๙" panose="020B0500040200020003" pitchFamily="34" charset="-34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08"/>
    <a:srgbClr val="FEF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80" d="100"/>
          <a:sy n="80" d="100"/>
        </p:scale>
        <p:origin x="25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69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6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50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17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9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02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42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495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8254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80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818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4C8F5-865A-453E-841A-6ADA0BE0D316}" type="datetimeFigureOut">
              <a:rPr lang="th-TH" smtClean="0"/>
              <a:t>05/06/68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645EADC-A4F7-4161-B600-2B8038583024}" type="slidenum">
              <a:rPr lang="th-TH" smtClean="0"/>
              <a:t>‹#›</a:t>
            </a:fld>
            <a:endParaRPr lang="th-TH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71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5C82256-DC1A-AFC5-E8BD-89EBED0C01BD}"/>
              </a:ext>
            </a:extLst>
          </p:cNvPr>
          <p:cNvSpPr/>
          <p:nvPr/>
        </p:nvSpPr>
        <p:spPr>
          <a:xfrm>
            <a:off x="0" y="3429000"/>
            <a:ext cx="12192000" cy="178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CB95ADA-44E3-5DA6-F3AB-6E66E3C2A2C8}"/>
              </a:ext>
            </a:extLst>
          </p:cNvPr>
          <p:cNvSpPr txBox="1"/>
          <p:nvPr/>
        </p:nvSpPr>
        <p:spPr>
          <a:xfrm>
            <a:off x="1539949" y="3998969"/>
            <a:ext cx="911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องค์ความรู้หรือผลสำเร็จการดำเนินกิจกรรมตามแผนการดำเนินงานฯ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22E4DD1-AC99-F7F4-D361-ECB142A47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220" y="851732"/>
            <a:ext cx="1995560" cy="200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39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ลูกศร: รูปห้าเหลี่ยม 17">
            <a:extLst>
              <a:ext uri="{FF2B5EF4-FFF2-40B4-BE49-F238E27FC236}">
                <a16:creationId xmlns:a16="http://schemas.microsoft.com/office/drawing/2014/main" id="{096CAB40-4B7C-7E00-DD99-97158988CB67}"/>
              </a:ext>
            </a:extLst>
          </p:cNvPr>
          <p:cNvSpPr/>
          <p:nvPr/>
        </p:nvSpPr>
        <p:spPr>
          <a:xfrm>
            <a:off x="0" y="710562"/>
            <a:ext cx="4229983" cy="55399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6ED2D3C-E6AE-913A-2A45-8486AF8A8E19}"/>
              </a:ext>
            </a:extLst>
          </p:cNvPr>
          <p:cNvSpPr txBox="1"/>
          <p:nvPr/>
        </p:nvSpPr>
        <p:spPr>
          <a:xfrm>
            <a:off x="209677" y="710562"/>
            <a:ext cx="3409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กิจกรรมพอเพียง</a:t>
            </a:r>
          </a:p>
        </p:txBody>
      </p:sp>
      <p:cxnSp>
        <p:nvCxnSpPr>
          <p:cNvPr id="5" name="ตัวเชื่อมต่อตรง 4">
            <a:extLst>
              <a:ext uri="{FF2B5EF4-FFF2-40B4-BE49-F238E27FC236}">
                <a16:creationId xmlns:a16="http://schemas.microsoft.com/office/drawing/2014/main" id="{B0C03C7D-16F6-ABF5-C210-DC204A8BA94D}"/>
              </a:ext>
            </a:extLst>
          </p:cNvPr>
          <p:cNvCxnSpPr>
            <a:cxnSpLocks/>
          </p:cNvCxnSpPr>
          <p:nvPr/>
        </p:nvCxnSpPr>
        <p:spPr>
          <a:xfrm>
            <a:off x="24064" y="1168428"/>
            <a:ext cx="300901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29A6E76-1C29-3272-0C93-E15E54FBA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8042" y="1360690"/>
            <a:ext cx="2504532" cy="333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18706F43-85A6-FF0E-8923-EAEDB0DF1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978" y="1360690"/>
            <a:ext cx="2502900" cy="333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78263392-E9FA-C76A-20C1-1FEEEE56774D}"/>
              </a:ext>
            </a:extLst>
          </p:cNvPr>
          <p:cNvSpPr txBox="1"/>
          <p:nvPr/>
        </p:nvSpPr>
        <p:spPr>
          <a:xfrm>
            <a:off x="6546084" y="4631747"/>
            <a:ext cx="3726687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กิจกรรมรักษ์โลก ลดปริมาณขยะ ใส่ใจสิ่งแวดล้อม โดยการใช้ถุงผ้าแทนการใช้ถุงพลาสติก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68FF8C05-8744-6D58-73AC-18935D978778}"/>
              </a:ext>
            </a:extLst>
          </p:cNvPr>
          <p:cNvSpPr txBox="1"/>
          <p:nvPr/>
        </p:nvSpPr>
        <p:spPr>
          <a:xfrm>
            <a:off x="617572" y="4407910"/>
            <a:ext cx="3825471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กิจกรรมประหยัดพลังงานไฟฟ้า โดยการกำหนด เวลาเปิด - ปิด เครื่องปรับอากาศ หลอดไฟแสงสว่าง และเครื่องใช้ไฟฟ้าทุกครั้งที่ไม่ได้</a:t>
            </a:r>
          </a:p>
        </p:txBody>
      </p:sp>
    </p:spTree>
    <p:extLst>
      <p:ext uri="{BB962C8B-B14F-4D97-AF65-F5344CB8AC3E}">
        <p14:creationId xmlns:p14="http://schemas.microsoft.com/office/powerpoint/2010/main" val="160771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ลูกศร: รูปห้าเหลี่ยม 12">
            <a:extLst>
              <a:ext uri="{FF2B5EF4-FFF2-40B4-BE49-F238E27FC236}">
                <a16:creationId xmlns:a16="http://schemas.microsoft.com/office/drawing/2014/main" id="{23C9A117-507C-C864-3356-6EF8FF452DE3}"/>
              </a:ext>
            </a:extLst>
          </p:cNvPr>
          <p:cNvSpPr/>
          <p:nvPr/>
        </p:nvSpPr>
        <p:spPr>
          <a:xfrm>
            <a:off x="0" y="710562"/>
            <a:ext cx="4229983" cy="55399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6ED2D3C-E6AE-913A-2A45-8486AF8A8E19}"/>
              </a:ext>
            </a:extLst>
          </p:cNvPr>
          <p:cNvSpPr txBox="1"/>
          <p:nvPr/>
        </p:nvSpPr>
        <p:spPr>
          <a:xfrm>
            <a:off x="138223" y="688067"/>
            <a:ext cx="2870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กิจกรรมวินัย</a:t>
            </a:r>
          </a:p>
        </p:txBody>
      </p:sp>
      <p:cxnSp>
        <p:nvCxnSpPr>
          <p:cNvPr id="5" name="ตัวเชื่อมต่อตรง 4">
            <a:extLst>
              <a:ext uri="{FF2B5EF4-FFF2-40B4-BE49-F238E27FC236}">
                <a16:creationId xmlns:a16="http://schemas.microsoft.com/office/drawing/2014/main" id="{B0C03C7D-16F6-ABF5-C210-DC204A8BA94D}"/>
              </a:ext>
            </a:extLst>
          </p:cNvPr>
          <p:cNvCxnSpPr>
            <a:cxnSpLocks/>
          </p:cNvCxnSpPr>
          <p:nvPr/>
        </p:nvCxnSpPr>
        <p:spPr>
          <a:xfrm>
            <a:off x="24064" y="1149470"/>
            <a:ext cx="300901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D5CE805-D9FE-8CD4-A393-731E03DED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94" y="1383817"/>
            <a:ext cx="4346067" cy="3260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80C66E8B-E54B-F272-CF91-F96393ADE292}"/>
              </a:ext>
            </a:extLst>
          </p:cNvPr>
          <p:cNvSpPr txBox="1"/>
          <p:nvPr/>
        </p:nvSpPr>
        <p:spPr>
          <a:xfrm>
            <a:off x="1048894" y="3941398"/>
            <a:ext cx="4346067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กิจกรรมมาปฏิบัติงานตรงต่อเวลา รับผิดชอบต่อหน้าที่มีวินัย และรักษาภาพลักษณ์ของทางราชการ</a:t>
            </a: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25DAF448-F642-7F9C-F89A-54C2F1A90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0" t="26703" r="13970" b="1238"/>
          <a:stretch/>
        </p:blipFill>
        <p:spPr>
          <a:xfrm>
            <a:off x="7957658" y="1344648"/>
            <a:ext cx="2502837" cy="333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78263392-E9FA-C76A-20C1-1FEEEE56774D}"/>
              </a:ext>
            </a:extLst>
          </p:cNvPr>
          <p:cNvSpPr txBox="1"/>
          <p:nvPr/>
        </p:nvSpPr>
        <p:spPr>
          <a:xfrm>
            <a:off x="7572680" y="4644103"/>
            <a:ext cx="3272792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กิจกรรมแต่งเครื่องแต่งกายประจำวันตามที่หน่วยงานกำหนด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44573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ลูกศร: รูปห้าเหลี่ยม 5">
            <a:extLst>
              <a:ext uri="{FF2B5EF4-FFF2-40B4-BE49-F238E27FC236}">
                <a16:creationId xmlns:a16="http://schemas.microsoft.com/office/drawing/2014/main" id="{78271E12-ABBE-AF9D-EBB1-5826D88B3638}"/>
              </a:ext>
            </a:extLst>
          </p:cNvPr>
          <p:cNvSpPr/>
          <p:nvPr/>
        </p:nvSpPr>
        <p:spPr>
          <a:xfrm>
            <a:off x="0" y="692586"/>
            <a:ext cx="4229983" cy="55399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5" name="ตัวเชื่อมต่อตรง 4">
            <a:extLst>
              <a:ext uri="{FF2B5EF4-FFF2-40B4-BE49-F238E27FC236}">
                <a16:creationId xmlns:a16="http://schemas.microsoft.com/office/drawing/2014/main" id="{B0C03C7D-16F6-ABF5-C210-DC204A8BA94D}"/>
              </a:ext>
            </a:extLst>
          </p:cNvPr>
          <p:cNvCxnSpPr>
            <a:cxnSpLocks/>
          </p:cNvCxnSpPr>
          <p:nvPr/>
        </p:nvCxnSpPr>
        <p:spPr>
          <a:xfrm>
            <a:off x="31895" y="1137688"/>
            <a:ext cx="300901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EC9D3A9-FF50-CFC9-76B2-9DC790C3F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3655" y="1792705"/>
            <a:ext cx="5578714" cy="3717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78263392-E9FA-C76A-20C1-1FEEEE56774D}"/>
              </a:ext>
            </a:extLst>
          </p:cNvPr>
          <p:cNvSpPr txBox="1"/>
          <p:nvPr/>
        </p:nvSpPr>
        <p:spPr>
          <a:xfrm>
            <a:off x="8109453" y="2921168"/>
            <a:ext cx="3525083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กิจกรรมการประกาศเจตนารมณ์ร่วมกันในการขับเคลื่อนกรมทางหลวงเป็นองค์กรคุณธรรม ประจำปีงบประมาณ พ.ศ. 2568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6ED2D3C-E6AE-913A-2A45-8486AF8A8E19}"/>
              </a:ext>
            </a:extLst>
          </p:cNvPr>
          <p:cNvSpPr txBox="1"/>
          <p:nvPr/>
        </p:nvSpPr>
        <p:spPr>
          <a:xfrm>
            <a:off x="361506" y="648037"/>
            <a:ext cx="2870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กิจกรรมสุจริต</a:t>
            </a:r>
          </a:p>
        </p:txBody>
      </p:sp>
    </p:spTree>
    <p:extLst>
      <p:ext uri="{BB962C8B-B14F-4D97-AF65-F5344CB8AC3E}">
        <p14:creationId xmlns:p14="http://schemas.microsoft.com/office/powerpoint/2010/main" val="46367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ลูกศร: รูปห้าเหลี่ยม 15">
            <a:extLst>
              <a:ext uri="{FF2B5EF4-FFF2-40B4-BE49-F238E27FC236}">
                <a16:creationId xmlns:a16="http://schemas.microsoft.com/office/drawing/2014/main" id="{601A5CDF-4E29-5D08-33C2-2B4227B815D4}"/>
              </a:ext>
            </a:extLst>
          </p:cNvPr>
          <p:cNvSpPr/>
          <p:nvPr/>
        </p:nvSpPr>
        <p:spPr>
          <a:xfrm>
            <a:off x="0" y="710562"/>
            <a:ext cx="4229983" cy="55399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6ED2D3C-E6AE-913A-2A45-8486AF8A8E19}"/>
              </a:ext>
            </a:extLst>
          </p:cNvPr>
          <p:cNvSpPr txBox="1"/>
          <p:nvPr/>
        </p:nvSpPr>
        <p:spPr>
          <a:xfrm>
            <a:off x="361506" y="690572"/>
            <a:ext cx="2870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กิจกรรมจิตอาสา</a:t>
            </a:r>
          </a:p>
        </p:txBody>
      </p:sp>
      <p:cxnSp>
        <p:nvCxnSpPr>
          <p:cNvPr id="5" name="ตัวเชื่อมต่อตรง 4">
            <a:extLst>
              <a:ext uri="{FF2B5EF4-FFF2-40B4-BE49-F238E27FC236}">
                <a16:creationId xmlns:a16="http://schemas.microsoft.com/office/drawing/2014/main" id="{B0C03C7D-16F6-ABF5-C210-DC204A8BA94D}"/>
              </a:ext>
            </a:extLst>
          </p:cNvPr>
          <p:cNvCxnSpPr>
            <a:cxnSpLocks/>
          </p:cNvCxnSpPr>
          <p:nvPr/>
        </p:nvCxnSpPr>
        <p:spPr>
          <a:xfrm>
            <a:off x="31895" y="1180223"/>
            <a:ext cx="300901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A86BA72D-0A74-0B7C-6BB2-3D9557626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7"/>
          <a:stretch/>
        </p:blipFill>
        <p:spPr>
          <a:xfrm>
            <a:off x="744167" y="1649885"/>
            <a:ext cx="6971632" cy="3863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78263392-E9FA-C76A-20C1-1FEEEE56774D}"/>
              </a:ext>
            </a:extLst>
          </p:cNvPr>
          <p:cNvSpPr txBox="1"/>
          <p:nvPr/>
        </p:nvSpPr>
        <p:spPr>
          <a:xfrm>
            <a:off x="8129049" y="3028890"/>
            <a:ext cx="2775098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 "โครงการทางหลวงสดใส ไร้ขยะ ปลอดฝุ่น</a:t>
            </a:r>
            <a:r>
              <a:rPr lang="en-US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PM </a:t>
            </a: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๒.๕</a:t>
            </a:r>
          </a:p>
        </p:txBody>
      </p:sp>
    </p:spTree>
    <p:extLst>
      <p:ext uri="{BB962C8B-B14F-4D97-AF65-F5344CB8AC3E}">
        <p14:creationId xmlns:p14="http://schemas.microsoft.com/office/powerpoint/2010/main" val="123391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ลูกศร: รูปห้าเหลี่ยม 8">
            <a:extLst>
              <a:ext uri="{FF2B5EF4-FFF2-40B4-BE49-F238E27FC236}">
                <a16:creationId xmlns:a16="http://schemas.microsoft.com/office/drawing/2014/main" id="{F6BD63FD-D45E-AB3A-DF98-A7984663DF29}"/>
              </a:ext>
            </a:extLst>
          </p:cNvPr>
          <p:cNvSpPr/>
          <p:nvPr/>
        </p:nvSpPr>
        <p:spPr>
          <a:xfrm>
            <a:off x="0" y="710562"/>
            <a:ext cx="4229983" cy="55399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5" name="ตัวเชื่อมต่อตรง 4">
            <a:extLst>
              <a:ext uri="{FF2B5EF4-FFF2-40B4-BE49-F238E27FC236}">
                <a16:creationId xmlns:a16="http://schemas.microsoft.com/office/drawing/2014/main" id="{B0C03C7D-16F6-ABF5-C210-DC204A8BA94D}"/>
              </a:ext>
            </a:extLst>
          </p:cNvPr>
          <p:cNvCxnSpPr>
            <a:cxnSpLocks/>
          </p:cNvCxnSpPr>
          <p:nvPr/>
        </p:nvCxnSpPr>
        <p:spPr>
          <a:xfrm>
            <a:off x="31895" y="1201479"/>
            <a:ext cx="300901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B95DC077-3E5B-79F0-CF92-A9640D41C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58160" y="1921204"/>
            <a:ext cx="4543646" cy="3015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B1A1C070-CBC8-4F96-367C-7A7119087223}"/>
              </a:ext>
            </a:extLst>
          </p:cNvPr>
          <p:cNvSpPr txBox="1"/>
          <p:nvPr/>
        </p:nvSpPr>
        <p:spPr>
          <a:xfrm>
            <a:off x="6657860" y="2721114"/>
            <a:ext cx="518121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กิจกรรมร่วมสรงน้ำพระพุทธรูปและรดน้ำขอพรผู้บริหารเนื่องใน</a:t>
            </a:r>
          </a:p>
          <a:p>
            <a:pPr algn="ctr"/>
            <a:r>
              <a:rPr lang="th-TH" sz="2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วันสงกรานต์ประจำปี 2568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6ED2D3C-E6AE-913A-2A45-8486AF8A8E19}"/>
              </a:ext>
            </a:extLst>
          </p:cNvPr>
          <p:cNvSpPr txBox="1"/>
          <p:nvPr/>
        </p:nvSpPr>
        <p:spPr>
          <a:xfrm>
            <a:off x="361506" y="711828"/>
            <a:ext cx="2870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กิจกรรมกตัญญู</a:t>
            </a:r>
          </a:p>
        </p:txBody>
      </p:sp>
    </p:spTree>
    <p:extLst>
      <p:ext uri="{BB962C8B-B14F-4D97-AF65-F5344CB8AC3E}">
        <p14:creationId xmlns:p14="http://schemas.microsoft.com/office/powerpoint/2010/main" val="247113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แกลเลอรี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แกลเลอรี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แกลเลอรี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486</TotalTime>
  <Words>134</Words>
  <Application>Microsoft Office PowerPoint</Application>
  <PresentationFormat>แบบจอกว้าง</PresentationFormat>
  <Paragraphs>14</Paragraphs>
  <Slides>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</vt:i4>
      </vt:variant>
    </vt:vector>
  </HeadingPairs>
  <TitlesOfParts>
    <vt:vector size="11" baseType="lpstr">
      <vt:lpstr>Gill Sans MT</vt:lpstr>
      <vt:lpstr>Wingdings</vt:lpstr>
      <vt:lpstr>TH SarabunIT๙</vt:lpstr>
      <vt:lpstr>Arial</vt:lpstr>
      <vt:lpstr>แกลเลอรี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สารบรรณ แขวงทางหลวงพิจิตร</dc:creator>
  <cp:lastModifiedBy>สารบรรณ แขวงทางหลวงพิจิตร</cp:lastModifiedBy>
  <cp:revision>16</cp:revision>
  <cp:lastPrinted>2025-06-05T07:39:57Z</cp:lastPrinted>
  <dcterms:created xsi:type="dcterms:W3CDTF">2024-05-31T07:10:32Z</dcterms:created>
  <dcterms:modified xsi:type="dcterms:W3CDTF">2025-06-05T07:43:18Z</dcterms:modified>
</cp:coreProperties>
</file>